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57" r:id="rId5"/>
    <p:sldId id="262" r:id="rId6"/>
    <p:sldId id="261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Umereni stil 2 – Naglašav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80B82-C5D7-4599-9A1D-886EC2E81CA4}" type="datetimeFigureOut">
              <a:rPr lang="sr-Latn-RS" smtClean="0"/>
              <a:t>26.5.2020.</a:t>
            </a:fld>
            <a:endParaRPr lang="sr-Latn-RS"/>
          </a:p>
        </p:txBody>
      </p:sp>
      <p:sp>
        <p:nvSpPr>
          <p:cNvPr id="4" name="Čuvar mesta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Čuvar mesta za napomen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8BEA3-245A-4DD4-A22D-C9F66BB2E4F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16519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605F87-DB56-425F-B1EE-D7368DCA54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6D239F6-E95A-4CBD-9D92-5EC17B076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RS"/>
              <a:t>Kliknite da biste uredili stil podnaslova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A2B3CF65-B60D-48CF-8EBB-66338E8F8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E4D64-1936-4712-A439-C04D7FE2853F}" type="datetime1">
              <a:rPr lang="sr-Latn-RS" smtClean="0"/>
              <a:t>26.5.2020.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3F4AA0D8-38E3-430A-ADC4-23D075F91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 " Краљ Петар II 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B0950AEA-B889-4F7B-8F1E-5E36933BA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6B08-380C-4671-B710-DEB598CED05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6343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DD297A-D114-4A37-A50A-71CE8F2AF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9D3F60DA-AAAA-4FE3-A9E7-D9BCEC2FDA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11D54397-F3E5-46A0-A266-639D54198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A6DD-303E-4DBA-A603-89EC4EDDD3D0}" type="datetime1">
              <a:rPr lang="sr-Latn-RS" smtClean="0"/>
              <a:t>26.5.2020.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9093D0A0-0B55-4C91-8919-1D3FF3097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 " Краљ Петар II 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70A585BC-5644-487C-AC37-D108CFCCE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6B08-380C-4671-B710-DEB598CED05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1686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>
            <a:extLst>
              <a:ext uri="{FF2B5EF4-FFF2-40B4-BE49-F238E27FC236}">
                <a16:creationId xmlns:a16="http://schemas.microsoft.com/office/drawing/2014/main" id="{8B35A5F4-F9D5-4142-A2A6-B6F80C63F0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DCBA11B6-B8BC-4245-9CB8-3AE495751C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1798FBB1-3988-4BB8-B768-D4FC934B7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C2DCD-0A64-4815-87F4-41640FAFFA7A}" type="datetime1">
              <a:rPr lang="sr-Latn-RS" smtClean="0"/>
              <a:t>26.5.2020.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C76AFFE9-3E97-4E97-A391-34EF26037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 " Краљ Петар II 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323DA3C7-FA16-4D0B-BDC3-43BA77984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6B08-380C-4671-B710-DEB598CED05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5081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8A2BCB-8D7B-4AE4-B364-9BFDD3CB5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1E54BFDB-CB78-4DB5-A60C-D9AF2859B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C28434B0-DBB7-4C66-B10D-A4FA8E990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33AE-0C7A-42D8-9FC4-269CF1CA1450}" type="datetime1">
              <a:rPr lang="sr-Latn-RS" smtClean="0"/>
              <a:t>26.5.2020.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6C8D7A1B-D127-4A13-BAB4-ACF622845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 " Краљ Петар II 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5203260A-29E7-4DFB-8CC8-39FA61D98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6B08-380C-4671-B710-DEB598CED05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7281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E88A2C-35D4-42E2-91FB-3D40092AF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A4F74434-15E4-4356-94D7-98AA55492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7E901604-1F74-43AC-9AA4-8630427EE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43B00-08F0-4E93-A155-43D3136AA2F2}" type="datetime1">
              <a:rPr lang="sr-Latn-RS" smtClean="0"/>
              <a:t>26.5.2020.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C0354B8F-9A85-4D22-909C-F1CBAC0F0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 " Краљ Петар II 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DA8B76CB-30AA-4D74-B8D1-F489FE9EA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6B08-380C-4671-B710-DEB598CED05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0652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CBF9E0-E44C-48AE-8079-2948460A8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7EEA8897-116B-4979-B543-F7B8DB7BE0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EE56D2FE-2727-4557-A09C-71AFC4580A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A6CA0BC4-BDC2-49F0-B7AB-4D2B89464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FADA7-38CD-4423-AC71-2DD94E084584}" type="datetime1">
              <a:rPr lang="sr-Latn-RS" smtClean="0"/>
              <a:t>26.5.2020.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C15FD888-1C6E-454E-A262-E0CF6B966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 " Краљ Петар II 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19C6D0B6-16B4-4A22-952E-F9C78E90F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6B08-380C-4671-B710-DEB598CED05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8791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83A258-9D49-4279-BD64-1108A30F3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E4B17526-2A30-4ABF-850D-5B07275CF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3B6E3FCA-1C3D-4C44-86E4-E1739696CB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tekst 4">
            <a:extLst>
              <a:ext uri="{FF2B5EF4-FFF2-40B4-BE49-F238E27FC236}">
                <a16:creationId xmlns:a16="http://schemas.microsoft.com/office/drawing/2014/main" id="{8B2DF962-CA0E-4E8B-9887-C50A2CFBDC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Čuvar mesta za sadržaj 5">
            <a:extLst>
              <a:ext uri="{FF2B5EF4-FFF2-40B4-BE49-F238E27FC236}">
                <a16:creationId xmlns:a16="http://schemas.microsoft.com/office/drawing/2014/main" id="{C8639889-4C4A-4BEE-934E-8096DB484B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7" name="Čuvar mesta za datum 6">
            <a:extLst>
              <a:ext uri="{FF2B5EF4-FFF2-40B4-BE49-F238E27FC236}">
                <a16:creationId xmlns:a16="http://schemas.microsoft.com/office/drawing/2014/main" id="{54390620-2FCC-4F63-BCA2-9EBE4CA46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62E2-84C7-469E-9EC5-494495EA0576}" type="datetime1">
              <a:rPr lang="sr-Latn-RS" smtClean="0"/>
              <a:t>26.5.2020.</a:t>
            </a:fld>
            <a:endParaRPr lang="sr-Latn-RS"/>
          </a:p>
        </p:txBody>
      </p:sp>
      <p:sp>
        <p:nvSpPr>
          <p:cNvPr id="8" name="Čuvar mesta za podnožje 7">
            <a:extLst>
              <a:ext uri="{FF2B5EF4-FFF2-40B4-BE49-F238E27FC236}">
                <a16:creationId xmlns:a16="http://schemas.microsoft.com/office/drawing/2014/main" id="{AEDA2EFE-A307-4A21-A88C-883B91927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 " Краљ Петар II  Карађорђевић"</a:t>
            </a:r>
            <a:endParaRPr lang="sr-Latn-RS"/>
          </a:p>
        </p:txBody>
      </p:sp>
      <p:sp>
        <p:nvSpPr>
          <p:cNvPr id="9" name="Čuvar mesta za broj slajda 8">
            <a:extLst>
              <a:ext uri="{FF2B5EF4-FFF2-40B4-BE49-F238E27FC236}">
                <a16:creationId xmlns:a16="http://schemas.microsoft.com/office/drawing/2014/main" id="{67639F5F-60E0-4BA9-AA56-5BB879DCE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6B08-380C-4671-B710-DEB598CED05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7269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F6B2FA-98E5-4165-8790-8F721F917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B523AAC9-5988-42A6-8A98-4C203022C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7DD1-B18C-4B59-AADC-A5EDC2B003E0}" type="datetime1">
              <a:rPr lang="sr-Latn-RS" smtClean="0"/>
              <a:t>26.5.2020.</a:t>
            </a:fld>
            <a:endParaRPr lang="sr-Latn-RS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id="{0A3EB777-D9C6-4BFF-BB22-55CA294A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 " Краљ Петар II  Карађорђевић"</a:t>
            </a:r>
            <a:endParaRPr lang="sr-Latn-RS"/>
          </a:p>
        </p:txBody>
      </p:sp>
      <p:sp>
        <p:nvSpPr>
          <p:cNvPr id="5" name="Čuvar mesta za broj slajda 4">
            <a:extLst>
              <a:ext uri="{FF2B5EF4-FFF2-40B4-BE49-F238E27FC236}">
                <a16:creationId xmlns:a16="http://schemas.microsoft.com/office/drawing/2014/main" id="{9DDA31E9-01EA-430A-9403-FB70692A5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6B08-380C-4671-B710-DEB598CED05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7058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5ED92BDA-1C8B-43C6-B41D-15248D331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9F89-5D12-4A10-81D6-424B876B1B9D}" type="datetime1">
              <a:rPr lang="sr-Latn-RS" smtClean="0"/>
              <a:t>26.5.2020.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238A7C86-6B7D-47A3-9B65-9CFB9887F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 " Краљ Петар II  Карађорђевић"</a:t>
            </a:r>
            <a:endParaRPr lang="sr-Latn-RS"/>
          </a:p>
        </p:txBody>
      </p:sp>
      <p:sp>
        <p:nvSpPr>
          <p:cNvPr id="4" name="Čuvar mesta za broj slajda 3">
            <a:extLst>
              <a:ext uri="{FF2B5EF4-FFF2-40B4-BE49-F238E27FC236}">
                <a16:creationId xmlns:a16="http://schemas.microsoft.com/office/drawing/2014/main" id="{1CC52FEA-5D4A-4F25-B565-D4D331A14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6B08-380C-4671-B710-DEB598CED05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4599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9E3F06-B2B4-44BD-9A80-1465AF9FD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26C24663-0D71-473E-9D25-123A2B8C1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BEE2733A-BF54-4845-B3C8-12BAD5D87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CD9E3F4C-17A5-4B00-B35A-E50DC8F7D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E85B-4DAA-412C-9906-83D3CEABFDA2}" type="datetime1">
              <a:rPr lang="sr-Latn-RS" smtClean="0"/>
              <a:t>26.5.2020.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D6BD8587-23DF-480B-BB77-E84EF8196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 " Краљ Петар II 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FD0800C6-C11D-4F21-8492-E0E8282A9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6B08-380C-4671-B710-DEB598CED05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348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A64A02-90ED-4592-8627-E80A911CF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liku 2">
            <a:extLst>
              <a:ext uri="{FF2B5EF4-FFF2-40B4-BE49-F238E27FC236}">
                <a16:creationId xmlns:a16="http://schemas.microsoft.com/office/drawing/2014/main" id="{1BA00DB5-64F4-4908-A53A-A234F122E6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45CCF71E-FEC5-4942-BFF8-5D316376D2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78D73AD4-8503-456E-8BE0-F06ED38D7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3827-6F79-4496-AF95-391A121C957B}" type="datetime1">
              <a:rPr lang="sr-Latn-RS" smtClean="0"/>
              <a:t>26.5.2020.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F1E1F4E6-3238-4719-8F6A-179615E16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 " Краљ Петар II 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F536E6CA-45E9-4582-B592-C46540893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6B08-380C-4671-B710-DEB598CED05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6397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>
            <a:extLst>
              <a:ext uri="{FF2B5EF4-FFF2-40B4-BE49-F238E27FC236}">
                <a16:creationId xmlns:a16="http://schemas.microsoft.com/office/drawing/2014/main" id="{BC3E0382-E26F-430C-A449-80FE663B1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0F08AFA3-FB98-4B5A-835C-F2C8D959E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E96C719B-6DF0-40C4-A859-4BAB9C8037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691F3-A81C-4350-B0D9-AD28F1A1B0A8}" type="datetime1">
              <a:rPr lang="sr-Latn-RS" smtClean="0"/>
              <a:t>26.5.2020.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BFA40649-5EBC-4C01-BDE6-862EBF674C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Дупало Мирјана ОШ " Краљ Петар II 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23E8BE26-AC52-4AB9-829A-C62F4A9079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E6B08-380C-4671-B710-DEB598CED05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82674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jujamilica.files.wordpress.com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henNOL5MXAM?feature=oembed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hyperlink" Target="div%3e%3ctable%3e%3ctr%3e%3ctd%3e%3ca%20href=%22http:/linoit.com/users/dupalomirjana/canvases/%22%D0%A6%D0%B8%D1%86%22%20%D0%91%D1%80%D0%B0%D0%BD%D0%BA%D0%BE%20%D0%A0%D0%B0%D0%B4%D0%B8%D1%87%D0%B5%D0%B2%D0%B8%D1%9B%22%3e%3cimg%20src=%22http:/linoit.com/dock/37212832%22%20border=%220%22%20width=%2289%22%20height=%2268%22%20id=%22lino37212832%22%20/%3e%3c/a%3e%3c/td%3e%3c/tr%3e%3ctr%3e%3ctd%20style=%22text-align:center;font-size:80%25;%22%3e%3ca%20href=%22http:/linoit.com/users/dupalomirjana/canvases/%22%D0%A6%D0%B8%D1%86%22%20%D0%91%D1%80%D0%B0%D0%BD%D0%BA%D0%BE%20%D0%A0%D0%B0%D0%B4%D0%B8%D1%87%D0%B5%D0%B2%D0%B8%D1%9B%22%20style=%22position:relative;top:-10px;%22%3e%22&#1062;&#1080;&#1094;%22%20&#1041;&#1088;&#1072;&#1085;&#1082;&#1086;%20&#1056;&#1072;&#1076;&#1080;&#1095;&#1077;&#1074;&#1080;&#1115;%3c/a%3e%3c/td%3e%3c/tr%3e%3c/table%3e%3c!--%5bif%20IE%206%5d%3e%3cscript%20type=%22text/javascript%22%3evar%20e=document.getElementById('lino37212832');e.src='http:/linoit.com/image/iepngfix.gif';e.style.filter='progid:DXImageTransform.Microsoft.AlphaImageLoader(sizingMethod=/'crop/',src=/'http:/linoit.com/dock/37212832/')';%3c/script%3e%3c!%5bendif%5d--%3e%3c/div" TargetMode="External"/><Relationship Id="rId4" Type="http://schemas.openxmlformats.org/officeDocument/2006/relationships/hyperlink" Target="https://wordwall.net/sr/resource/2335338/%d1%86%d0%b8%d1%8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vir za tekst 1">
            <a:extLst>
              <a:ext uri="{FF2B5EF4-FFF2-40B4-BE49-F238E27FC236}">
                <a16:creationId xmlns:a16="http://schemas.microsoft.com/office/drawing/2014/main" id="{23D933E6-F3B8-43FE-8C1E-36C2220903AB}"/>
              </a:ext>
            </a:extLst>
          </p:cNvPr>
          <p:cNvSpPr txBox="1"/>
          <p:nvPr/>
        </p:nvSpPr>
        <p:spPr>
          <a:xfrm>
            <a:off x="3863662" y="400232"/>
            <a:ext cx="3155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/>
              <a:t>Погледај слику…..</a:t>
            </a:r>
            <a:endParaRPr lang="sr-Latn-RS" sz="2400" dirty="0"/>
          </a:p>
        </p:txBody>
      </p:sp>
      <p:sp>
        <p:nvSpPr>
          <p:cNvPr id="3" name="Okvir za tekst 2">
            <a:extLst>
              <a:ext uri="{FF2B5EF4-FFF2-40B4-BE49-F238E27FC236}">
                <a16:creationId xmlns:a16="http://schemas.microsoft.com/office/drawing/2014/main" id="{3F75E4D9-224E-4723-A287-9C17C6FD2A8F}"/>
              </a:ext>
            </a:extLst>
          </p:cNvPr>
          <p:cNvSpPr txBox="1"/>
          <p:nvPr/>
        </p:nvSpPr>
        <p:spPr>
          <a:xfrm>
            <a:off x="2421228" y="1921133"/>
            <a:ext cx="4739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/>
              <a:t>Да ли ово може да буде стварност?</a:t>
            </a:r>
            <a:endParaRPr lang="sr-Latn-RS" sz="2000" dirty="0"/>
          </a:p>
        </p:txBody>
      </p:sp>
      <p:sp>
        <p:nvSpPr>
          <p:cNvPr id="8" name="Čuvar mesta za podnožje 3">
            <a:extLst>
              <a:ext uri="{FF2B5EF4-FFF2-40B4-BE49-F238E27FC236}">
                <a16:creationId xmlns:a16="http://schemas.microsoft.com/office/drawing/2014/main" id="{FDEA5474-AE50-436F-9F7F-9A23AAB01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90871" y="6457768"/>
            <a:ext cx="4114800" cy="365125"/>
          </a:xfrm>
        </p:spPr>
        <p:txBody>
          <a:bodyPr/>
          <a:lstStyle/>
          <a:p>
            <a:r>
              <a:rPr lang="ru-RU" dirty="0"/>
              <a:t>Дупало Мирјана ОШ " Краљ Петар II  Карађорђевић"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33337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Čuvar mesta za podnožje 9">
            <a:extLst>
              <a:ext uri="{FF2B5EF4-FFF2-40B4-BE49-F238E27FC236}">
                <a16:creationId xmlns:a16="http://schemas.microsoft.com/office/drawing/2014/main" id="{2F3086B6-4725-482E-9ED1-0B67E91EE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 " Краљ Петар II  Карађорђевић"</a:t>
            </a:r>
            <a:endParaRPr lang="sr-Latn-RS"/>
          </a:p>
        </p:txBody>
      </p:sp>
      <p:sp>
        <p:nvSpPr>
          <p:cNvPr id="3" name="Okvir za tekst 2">
            <a:extLst>
              <a:ext uri="{FF2B5EF4-FFF2-40B4-BE49-F238E27FC236}">
                <a16:creationId xmlns:a16="http://schemas.microsoft.com/office/drawing/2014/main" id="{6BB88190-272D-499D-93CF-DA1642A46A57}"/>
              </a:ext>
            </a:extLst>
          </p:cNvPr>
          <p:cNvSpPr txBox="1"/>
          <p:nvPr/>
        </p:nvSpPr>
        <p:spPr>
          <a:xfrm>
            <a:off x="5131669" y="833871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bg1"/>
                </a:solidFill>
              </a:rPr>
              <a:t>ИДЕЈА : слике са интернета.</a:t>
            </a:r>
          </a:p>
          <a:p>
            <a:r>
              <a:rPr lang="sr-Cyrl-RS" sz="2400" dirty="0">
                <a:solidFill>
                  <a:schemeClr val="bg1"/>
                </a:solidFill>
              </a:rPr>
              <a:t>и наставни лист </a:t>
            </a:r>
            <a:r>
              <a:rPr lang="sr-Latn-RS" sz="2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https://jujamilica.files.wordpress.com/</a:t>
            </a:r>
            <a:endParaRPr lang="sr-Latn-R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68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>
            <a:extLst>
              <a:ext uri="{FF2B5EF4-FFF2-40B4-BE49-F238E27FC236}">
                <a16:creationId xmlns:a16="http://schemas.microsoft.com/office/drawing/2014/main" id="{0316EB00-B08D-4B07-8AFD-A2F1BAE6661F}"/>
              </a:ext>
            </a:extLst>
          </p:cNvPr>
          <p:cNvSpPr/>
          <p:nvPr/>
        </p:nvSpPr>
        <p:spPr>
          <a:xfrm>
            <a:off x="6720115" y="232228"/>
            <a:ext cx="496388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800" b="1" dirty="0">
                <a:solidFill>
                  <a:schemeClr val="bg1"/>
                </a:solidFill>
              </a:rPr>
              <a:t>Сањари су људи који снивају и на јави. Највећи сањари су уметници (песници, писци, сликари, музичари...)</a:t>
            </a:r>
            <a:endParaRPr lang="sr-Latn-RS" sz="2800" b="1" dirty="0">
              <a:solidFill>
                <a:schemeClr val="bg1"/>
              </a:solidFill>
            </a:endParaRPr>
          </a:p>
        </p:txBody>
      </p:sp>
      <p:sp>
        <p:nvSpPr>
          <p:cNvPr id="3" name="Okvir za tekst 2">
            <a:extLst>
              <a:ext uri="{FF2B5EF4-FFF2-40B4-BE49-F238E27FC236}">
                <a16:creationId xmlns:a16="http://schemas.microsoft.com/office/drawing/2014/main" id="{EF1FFA6F-4379-4403-8A99-889D40287485}"/>
              </a:ext>
            </a:extLst>
          </p:cNvPr>
          <p:cNvSpPr txBox="1"/>
          <p:nvPr/>
        </p:nvSpPr>
        <p:spPr>
          <a:xfrm>
            <a:off x="7794171" y="4165600"/>
            <a:ext cx="3846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 СУ САЊАРИ?</a:t>
            </a:r>
            <a:endParaRPr lang="sr-Latn-R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id="{A01F13F6-23BE-4F74-A6A6-DAFF35D9E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Дупало Мирјана ОШ " Краљ Петар II  Карађорђевић"</a:t>
            </a:r>
            <a:endParaRPr lang="sr-Latn-RS" dirty="0"/>
          </a:p>
        </p:txBody>
      </p:sp>
      <p:sp>
        <p:nvSpPr>
          <p:cNvPr id="5" name="Okvir za tekst 4">
            <a:extLst>
              <a:ext uri="{FF2B5EF4-FFF2-40B4-BE49-F238E27FC236}">
                <a16:creationId xmlns:a16="http://schemas.microsoft.com/office/drawing/2014/main" id="{996DA745-6FCD-4D80-A49F-711090958AA7}"/>
              </a:ext>
            </a:extLst>
          </p:cNvPr>
          <p:cNvSpPr txBox="1"/>
          <p:nvPr/>
        </p:nvSpPr>
        <p:spPr>
          <a:xfrm>
            <a:off x="141667" y="257577"/>
            <a:ext cx="3013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chemeClr val="bg1"/>
                </a:solidFill>
              </a:rPr>
              <a:t>Реши загонетку:</a:t>
            </a:r>
            <a:endParaRPr lang="sr-Latn-RS" sz="2800" dirty="0">
              <a:solidFill>
                <a:schemeClr val="bg1"/>
              </a:solidFill>
            </a:endParaRPr>
          </a:p>
        </p:txBody>
      </p:sp>
      <p:sp>
        <p:nvSpPr>
          <p:cNvPr id="6" name="Okvir za tekst 5">
            <a:extLst>
              <a:ext uri="{FF2B5EF4-FFF2-40B4-BE49-F238E27FC236}">
                <a16:creationId xmlns:a16="http://schemas.microsoft.com/office/drawing/2014/main" id="{FC3EBDB8-3FC1-4B96-A900-0A0A1A875A14}"/>
              </a:ext>
            </a:extLst>
          </p:cNvPr>
          <p:cNvSpPr txBox="1"/>
          <p:nvPr/>
        </p:nvSpPr>
        <p:spPr>
          <a:xfrm>
            <a:off x="231819" y="2416372"/>
            <a:ext cx="5589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Дању лаже, а ноћу је истина. </a:t>
            </a:r>
            <a:endParaRPr lang="sr-Latn-RS" sz="3200" dirty="0">
              <a:solidFill>
                <a:schemeClr val="bg1"/>
              </a:solidFill>
            </a:endParaRPr>
          </a:p>
        </p:txBody>
      </p:sp>
      <p:sp>
        <p:nvSpPr>
          <p:cNvPr id="7" name="Okvir za tekst 6">
            <a:extLst>
              <a:ext uri="{FF2B5EF4-FFF2-40B4-BE49-F238E27FC236}">
                <a16:creationId xmlns:a16="http://schemas.microsoft.com/office/drawing/2014/main" id="{4C9A66EC-ECBE-4A24-9045-29F768353125}"/>
              </a:ext>
            </a:extLst>
          </p:cNvPr>
          <p:cNvSpPr txBox="1"/>
          <p:nvPr/>
        </p:nvSpPr>
        <p:spPr>
          <a:xfrm>
            <a:off x="1577357" y="3990391"/>
            <a:ext cx="28204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chemeClr val="bg1"/>
                </a:solidFill>
              </a:rPr>
              <a:t>Решење:</a:t>
            </a:r>
          </a:p>
          <a:p>
            <a:r>
              <a:rPr lang="sr-Cyrl-RS" sz="3600" dirty="0">
                <a:solidFill>
                  <a:schemeClr val="bg1"/>
                </a:solidFill>
              </a:rPr>
              <a:t>САН</a:t>
            </a:r>
            <a:endParaRPr lang="sr-Latn-R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76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>
            <a:extLst>
              <a:ext uri="{FF2B5EF4-FFF2-40B4-BE49-F238E27FC236}">
                <a16:creationId xmlns:a16="http://schemas.microsoft.com/office/drawing/2014/main" id="{15681F5B-8889-46F9-BC75-799E83675727}"/>
              </a:ext>
            </a:extLst>
          </p:cNvPr>
          <p:cNvSpPr/>
          <p:nvPr/>
        </p:nvSpPr>
        <p:spPr>
          <a:xfrm>
            <a:off x="7649028" y="322559"/>
            <a:ext cx="4339772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„Циц“ </a:t>
            </a:r>
          </a:p>
          <a:p>
            <a:endParaRPr lang="sr-Cyrl-RS" sz="4000" dirty="0">
              <a:solidFill>
                <a:schemeClr val="bg1"/>
              </a:solidFill>
            </a:endParaRPr>
          </a:p>
          <a:p>
            <a:r>
              <a:rPr lang="ru-RU" sz="4000" b="1" dirty="0">
                <a:solidFill>
                  <a:schemeClr val="bg1"/>
                </a:solidFill>
              </a:rPr>
              <a:t>Бранко </a:t>
            </a:r>
            <a:endParaRPr lang="sr-Latn-RS" sz="4000" b="1" dirty="0">
              <a:solidFill>
                <a:schemeClr val="bg1"/>
              </a:solidFill>
            </a:endParaRPr>
          </a:p>
          <a:p>
            <a:r>
              <a:rPr lang="ru-RU" sz="4000" b="1" dirty="0">
                <a:solidFill>
                  <a:schemeClr val="bg1"/>
                </a:solidFill>
              </a:rPr>
              <a:t>Радичевић</a:t>
            </a:r>
            <a:endParaRPr lang="sr-Latn-RS" sz="4000" b="1" dirty="0">
              <a:solidFill>
                <a:schemeClr val="bg1"/>
              </a:solidFill>
            </a:endParaRPr>
          </a:p>
          <a:p>
            <a:endParaRPr lang="sr-Cyrl-RS" sz="4000" dirty="0">
              <a:solidFill>
                <a:schemeClr val="bg1"/>
              </a:solidFill>
            </a:endParaRPr>
          </a:p>
          <a:p>
            <a:endParaRPr lang="sr-Cyrl-RS" sz="4000" dirty="0">
              <a:solidFill>
                <a:schemeClr val="bg1"/>
              </a:solidFill>
            </a:endParaRPr>
          </a:p>
          <a:p>
            <a:r>
              <a:rPr lang="sr-Cyrl-RS" sz="4000" dirty="0">
                <a:solidFill>
                  <a:schemeClr val="bg1"/>
                </a:solidFill>
              </a:rPr>
              <a:t>(Рибарчета сан) </a:t>
            </a:r>
          </a:p>
          <a:p>
            <a:endParaRPr lang="sr-Cyrl-RS" sz="4000" dirty="0">
              <a:solidFill>
                <a:schemeClr val="bg1"/>
              </a:solidFill>
            </a:endParaRPr>
          </a:p>
          <a:p>
            <a:endParaRPr lang="sr-Cyrl-RS" sz="4000" dirty="0">
              <a:solidFill>
                <a:schemeClr val="bg1"/>
              </a:solidFill>
            </a:endParaRPr>
          </a:p>
          <a:p>
            <a:endParaRPr lang="sr-Cyrl-RS" sz="4000" dirty="0">
              <a:solidFill>
                <a:schemeClr val="bg1"/>
              </a:solidFill>
            </a:endParaRPr>
          </a:p>
          <a:p>
            <a:endParaRPr lang="sr-Cyrl-RS" sz="4000" dirty="0">
              <a:solidFill>
                <a:schemeClr val="bg1"/>
              </a:solidFill>
            </a:endParaRPr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58FE0D81-BDFF-4115-8357-F160437AE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 " Краљ Петар II  Карађорђевић"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2878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7AC9806A-DB5A-4E43-8E5C-1DFB2BF19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36" y="1310140"/>
            <a:ext cx="3647849" cy="48953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Pravougaonik 7">
            <a:extLst>
              <a:ext uri="{FF2B5EF4-FFF2-40B4-BE49-F238E27FC236}">
                <a16:creationId xmlns:a16="http://schemas.microsoft.com/office/drawing/2014/main" id="{05DE0D9D-5111-4657-BAE4-F2C30E196E98}"/>
              </a:ext>
            </a:extLst>
          </p:cNvPr>
          <p:cNvSpPr/>
          <p:nvPr/>
        </p:nvSpPr>
        <p:spPr>
          <a:xfrm>
            <a:off x="4792984" y="181957"/>
            <a:ext cx="6096000" cy="64940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Cyrl-RS" sz="3200" b="1" dirty="0"/>
              <a:t>Бранко Радичевић (1824–1853)</a:t>
            </a:r>
          </a:p>
          <a:p>
            <a:r>
              <a:rPr lang="sr-Cyrl-RS" sz="3200" b="1" dirty="0"/>
              <a:t>Био је српски романтичарски песник. Поштовао је реформу правописа српског језика</a:t>
            </a:r>
          </a:p>
          <a:p>
            <a:r>
              <a:rPr lang="sr-Cyrl-RS" sz="3200" b="1" dirty="0"/>
              <a:t>коју је спровео Вук Стефановић Караџић, као и увођење народног језика у књижевности.</a:t>
            </a:r>
          </a:p>
          <a:p>
            <a:r>
              <a:rPr lang="sr-Cyrl-RS" sz="3200" b="1" dirty="0"/>
              <a:t>Издао је две збирке песама „Песма </a:t>
            </a:r>
            <a:r>
              <a:rPr lang="sr-Latn-RS" sz="3200" b="1" dirty="0"/>
              <a:t>I, II“, </a:t>
            </a:r>
            <a:r>
              <a:rPr lang="sr-Cyrl-RS" sz="3200" b="1" dirty="0"/>
              <a:t>а трећа збирка је издата после његове смрти.</a:t>
            </a:r>
          </a:p>
          <a:p>
            <a:r>
              <a:rPr lang="sr-Cyrl-RS" sz="3200" b="1" dirty="0"/>
              <a:t>Његове најпознатије песме су: „Ђачки растанак“, „Кад </a:t>
            </a:r>
            <a:r>
              <a:rPr lang="sr-Cyrl-RS" sz="3200" b="1" dirty="0" err="1"/>
              <a:t>млидијах</a:t>
            </a:r>
            <a:r>
              <a:rPr lang="sr-Cyrl-RS" sz="3200" b="1" dirty="0"/>
              <a:t> умрети“.</a:t>
            </a:r>
          </a:p>
        </p:txBody>
      </p:sp>
      <p:sp>
        <p:nvSpPr>
          <p:cNvPr id="9" name="Čuvar mesta za podnožje 8">
            <a:extLst>
              <a:ext uri="{FF2B5EF4-FFF2-40B4-BE49-F238E27FC236}">
                <a16:creationId xmlns:a16="http://schemas.microsoft.com/office/drawing/2014/main" id="{B0D5E0D4-DFBB-4AAF-A48A-0222248BF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 " Краљ Петар II  Карађорђевић"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3150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ugaonik 6">
            <a:extLst>
              <a:ext uri="{FF2B5EF4-FFF2-40B4-BE49-F238E27FC236}">
                <a16:creationId xmlns:a16="http://schemas.microsoft.com/office/drawing/2014/main" id="{236F5A10-8928-4363-B77B-796AC9F60348}"/>
              </a:ext>
            </a:extLst>
          </p:cNvPr>
          <p:cNvSpPr/>
          <p:nvPr/>
        </p:nvSpPr>
        <p:spPr>
          <a:xfrm>
            <a:off x="1140096" y="391886"/>
            <a:ext cx="5209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r-Cyrl-RS" sz="5400" b="1" dirty="0">
                <a:ln/>
                <a:solidFill>
                  <a:srgbClr val="002060"/>
                </a:solidFill>
              </a:rPr>
              <a:t>Послушајте песму:</a:t>
            </a:r>
            <a:endParaRPr lang="sr-Latn-RS" sz="5400" b="1" cap="none" spc="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2" name="Pravougaonik 1">
            <a:extLst>
              <a:ext uri="{FF2B5EF4-FFF2-40B4-BE49-F238E27FC236}">
                <a16:creationId xmlns:a16="http://schemas.microsoft.com/office/drawing/2014/main" id="{9B8AC924-3A40-4805-8433-67FAE016A556}"/>
              </a:ext>
            </a:extLst>
          </p:cNvPr>
          <p:cNvSpPr/>
          <p:nvPr/>
        </p:nvSpPr>
        <p:spPr>
          <a:xfrm>
            <a:off x="264526" y="2330137"/>
            <a:ext cx="696032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П</a:t>
            </a:r>
            <a:r>
              <a:rPr lang="sr-Cyrl-RS" sz="3200" b="1" dirty="0">
                <a:solidFill>
                  <a:srgbClr val="002060"/>
                </a:solidFill>
              </a:rPr>
              <a:t>р</a:t>
            </a:r>
            <a:r>
              <a:rPr lang="ru-RU" sz="3200" b="1" dirty="0">
                <a:solidFill>
                  <a:srgbClr val="002060"/>
                </a:solidFill>
              </a:rPr>
              <a:t>иметили сте да је у неким речима је изостављено слово, па се уместо слова користи апостроф. Апостроф је знак (') и значи да је на том месту изостављено слово.</a:t>
            </a:r>
            <a:endParaRPr lang="sr-Latn-RS" sz="3200" b="1" dirty="0">
              <a:solidFill>
                <a:srgbClr val="002060"/>
              </a:solidFill>
            </a:endParaRPr>
          </a:p>
        </p:txBody>
      </p:sp>
      <p:sp>
        <p:nvSpPr>
          <p:cNvPr id="8" name="Čuvar mesta za podnožje 7">
            <a:extLst>
              <a:ext uri="{FF2B5EF4-FFF2-40B4-BE49-F238E27FC236}">
                <a16:creationId xmlns:a16="http://schemas.microsoft.com/office/drawing/2014/main" id="{61E10FAF-F5C5-437D-B118-34D2518F6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 " Краљ Петар II  Карађорђевић"</a:t>
            </a:r>
            <a:endParaRPr lang="sr-Latn-RS"/>
          </a:p>
        </p:txBody>
      </p:sp>
      <p:sp>
        <p:nvSpPr>
          <p:cNvPr id="3" name="Okvir za tekst 2">
            <a:extLst>
              <a:ext uri="{FF2B5EF4-FFF2-40B4-BE49-F238E27FC236}">
                <a16:creationId xmlns:a16="http://schemas.microsoft.com/office/drawing/2014/main" id="{6A38A9C0-835E-4309-8F86-47D51E1B5248}"/>
              </a:ext>
            </a:extLst>
          </p:cNvPr>
          <p:cNvSpPr txBox="1"/>
          <p:nvPr/>
        </p:nvSpPr>
        <p:spPr>
          <a:xfrm>
            <a:off x="7881870" y="2047741"/>
            <a:ext cx="3387144" cy="2086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dirty="0"/>
          </a:p>
        </p:txBody>
      </p:sp>
      <p:pic>
        <p:nvPicPr>
          <p:cNvPr id="4" name="Mediji na mreži 3" title="￐ﾦ￐ﾸ￑ﾆ, ￐ﾑ￑ﾀ￐ﾰ￐ﾽ￐ﾺ￐ﾾ ￐ﾠ￐ﾰ￐ﾴ￐ﾸ￑ﾇ￐ﾵ￐ﾲ￐ﾸ￑ﾛ">
            <a:hlinkClick r:id="" action="ppaction://media"/>
            <a:extLst>
              <a:ext uri="{FF2B5EF4-FFF2-40B4-BE49-F238E27FC236}">
                <a16:creationId xmlns:a16="http://schemas.microsoft.com/office/drawing/2014/main" id="{459FEB52-A1D6-4A4F-8DB5-E5F8E50C8FA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224847" y="2969138"/>
            <a:ext cx="4763158" cy="356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2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7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ugaonik 2">
            <a:extLst>
              <a:ext uri="{FF2B5EF4-FFF2-40B4-BE49-F238E27FC236}">
                <a16:creationId xmlns:a16="http://schemas.microsoft.com/office/drawing/2014/main" id="{69FC974D-9E91-49D3-B87B-A17321D88C7F}"/>
              </a:ext>
            </a:extLst>
          </p:cNvPr>
          <p:cNvSpPr/>
          <p:nvPr/>
        </p:nvSpPr>
        <p:spPr>
          <a:xfrm>
            <a:off x="4841239" y="-203200"/>
            <a:ext cx="5209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r-Cyrl-RS" sz="5400" b="1" dirty="0">
                <a:ln/>
                <a:solidFill>
                  <a:srgbClr val="002060"/>
                </a:solidFill>
              </a:rPr>
              <a:t>Анализа песме:</a:t>
            </a:r>
            <a:endParaRPr lang="sr-Latn-RS" sz="5400" b="1" cap="none" spc="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4" name="Pravougaonik 3">
            <a:extLst>
              <a:ext uri="{FF2B5EF4-FFF2-40B4-BE49-F238E27FC236}">
                <a16:creationId xmlns:a16="http://schemas.microsoft.com/office/drawing/2014/main" id="{AEFE627D-CBDA-4BEA-9D2B-EEA9646DB211}"/>
              </a:ext>
            </a:extLst>
          </p:cNvPr>
          <p:cNvSpPr/>
          <p:nvPr/>
        </p:nvSpPr>
        <p:spPr>
          <a:xfrm>
            <a:off x="377371" y="258466"/>
            <a:ext cx="6807199" cy="6418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Cyrl-RS" sz="2400" b="1" u="sng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Књижевни род: </a:t>
            </a:r>
            <a:r>
              <a:rPr lang="sr-Cyrl-RS" sz="24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лирика</a:t>
            </a:r>
          </a:p>
          <a:p>
            <a:pPr fontAlgn="auto">
              <a:spcAft>
                <a:spcPts val="0"/>
              </a:spcAft>
              <a:defRPr/>
            </a:pPr>
            <a:r>
              <a:rPr lang="sr-Cyrl-RS" sz="2400" b="1" u="sng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Књижевна врста</a:t>
            </a:r>
            <a:r>
              <a:rPr lang="sr-Cyrl-RS" sz="24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: песма</a:t>
            </a:r>
          </a:p>
          <a:p>
            <a:pPr fontAlgn="auto">
              <a:spcAft>
                <a:spcPts val="0"/>
              </a:spcAft>
              <a:defRPr/>
            </a:pPr>
            <a:r>
              <a:rPr lang="sr-Cyrl-RS" sz="2400" b="1" u="sng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Непознате речи: </a:t>
            </a:r>
            <a:endParaRPr lang="en-US" sz="2400" b="1" u="sng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solidFill>
                  <a:srgbClr val="002060"/>
                </a:solidFill>
              </a:rPr>
              <a:t>-циц – нешто се неочекивано појавило испред носа, а онда је још брже нестало</a:t>
            </a:r>
            <a:endParaRPr lang="en-US" sz="24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sr-Cyrl-RS" sz="2400" dirty="0">
                <a:solidFill>
                  <a:srgbClr val="002060"/>
                </a:solidFill>
              </a:rPr>
              <a:t>-чун – чамац </a:t>
            </a:r>
            <a:endParaRPr lang="en-US" sz="24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sr-Cyrl-RS" sz="2400" dirty="0">
                <a:solidFill>
                  <a:srgbClr val="002060"/>
                </a:solidFill>
              </a:rPr>
              <a:t>-снива – сања </a:t>
            </a:r>
            <a:endParaRPr lang="en-US" sz="24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sr-Cyrl-RS" sz="2400" dirty="0">
                <a:solidFill>
                  <a:srgbClr val="002060"/>
                </a:solidFill>
              </a:rPr>
              <a:t>- јава– стварност, будно стање, супротно од сна</a:t>
            </a:r>
          </a:p>
          <a:p>
            <a:pPr fontAlgn="auto">
              <a:spcAft>
                <a:spcPts val="0"/>
              </a:spcAft>
              <a:defRPr/>
            </a:pPr>
            <a:r>
              <a:rPr lang="sr-Cyrl-RS" sz="2400" dirty="0">
                <a:solidFill>
                  <a:srgbClr val="002060"/>
                </a:solidFill>
              </a:rPr>
              <a:t>- '</a:t>
            </a:r>
            <a:r>
              <a:rPr lang="sr-Cyrl-RS" sz="2400" dirty="0" err="1">
                <a:solidFill>
                  <a:srgbClr val="002060"/>
                </a:solidFill>
              </a:rPr>
              <a:t>итнуо</a:t>
            </a:r>
            <a:r>
              <a:rPr lang="sr-Cyrl-RS" sz="2400" dirty="0">
                <a:solidFill>
                  <a:srgbClr val="002060"/>
                </a:solidFill>
              </a:rPr>
              <a:t> (хитнуо) – забацио </a:t>
            </a:r>
            <a:endParaRPr lang="en-US" sz="24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sr-Cyrl-RS" sz="2400" dirty="0">
                <a:solidFill>
                  <a:srgbClr val="002060"/>
                </a:solidFill>
              </a:rPr>
              <a:t>-метнуо – ставио</a:t>
            </a:r>
            <a:endParaRPr lang="en-US" sz="24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sr-Cyrl-RS" sz="2400" dirty="0">
                <a:solidFill>
                  <a:srgbClr val="002060"/>
                </a:solidFill>
              </a:rPr>
              <a:t>- жеравица – жар, ужарени комади дрвета, угља </a:t>
            </a:r>
            <a:endParaRPr lang="en-US" sz="24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sr-Cyrl-RS" sz="2400" dirty="0">
                <a:solidFill>
                  <a:srgbClr val="002060"/>
                </a:solidFill>
              </a:rPr>
              <a:t>-руди – постаје црвена, румени </a:t>
            </a:r>
          </a:p>
          <a:p>
            <a:pPr fontAlgn="auto">
              <a:spcAft>
                <a:spcPts val="0"/>
              </a:spcAft>
              <a:defRPr/>
            </a:pPr>
            <a:r>
              <a:rPr lang="sr-Cyrl-RS" sz="2400" dirty="0">
                <a:solidFill>
                  <a:srgbClr val="002060"/>
                </a:solidFill>
              </a:rPr>
              <a:t>-јоште – још </a:t>
            </a:r>
          </a:p>
          <a:p>
            <a:pPr fontAlgn="auto">
              <a:spcAft>
                <a:spcPts val="0"/>
              </a:spcAft>
              <a:defRPr/>
            </a:pPr>
            <a:r>
              <a:rPr lang="sr-Cyrl-RS" sz="2400" dirty="0">
                <a:solidFill>
                  <a:srgbClr val="002060"/>
                </a:solidFill>
              </a:rPr>
              <a:t>-</a:t>
            </a:r>
            <a:r>
              <a:rPr lang="sr-Cyrl-RS" sz="2400" dirty="0" err="1">
                <a:solidFill>
                  <a:srgbClr val="002060"/>
                </a:solidFill>
              </a:rPr>
              <a:t>милена</a:t>
            </a:r>
            <a:r>
              <a:rPr lang="sr-Cyrl-RS" sz="2400" dirty="0">
                <a:solidFill>
                  <a:srgbClr val="002060"/>
                </a:solidFill>
              </a:rPr>
              <a:t> – мила, драга</a:t>
            </a:r>
          </a:p>
          <a:p>
            <a:pPr fontAlgn="auto">
              <a:spcAft>
                <a:spcPts val="0"/>
              </a:spcAft>
              <a:defRPr/>
            </a:pPr>
            <a:r>
              <a:rPr lang="sr-Cyrl-RS" sz="2400" dirty="0">
                <a:solidFill>
                  <a:srgbClr val="002060"/>
                </a:solidFill>
              </a:rPr>
              <a:t> -јако – сада, одмах </a:t>
            </a:r>
          </a:p>
          <a:p>
            <a:pPr fontAlgn="auto">
              <a:spcAft>
                <a:spcPts val="0"/>
              </a:spcAft>
              <a:defRPr/>
            </a:pPr>
            <a:r>
              <a:rPr lang="sr-Cyrl-RS" sz="2400" dirty="0">
                <a:solidFill>
                  <a:srgbClr val="002060"/>
                </a:solidFill>
              </a:rPr>
              <a:t>-санак – сан </a:t>
            </a:r>
          </a:p>
          <a:p>
            <a:pPr fontAlgn="auto">
              <a:spcAft>
                <a:spcPts val="0"/>
              </a:spcAft>
              <a:defRPr/>
            </a:pPr>
            <a:r>
              <a:rPr lang="sr-Cyrl-RS" sz="2400" dirty="0">
                <a:solidFill>
                  <a:srgbClr val="002060"/>
                </a:solidFill>
              </a:rPr>
              <a:t>-пусти – лажан, нестваран</a:t>
            </a:r>
            <a:endParaRPr lang="sr-Cyrl-RS" sz="2400" b="1" u="sng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5" name="Pravougaonik 4">
            <a:extLst>
              <a:ext uri="{FF2B5EF4-FFF2-40B4-BE49-F238E27FC236}">
                <a16:creationId xmlns:a16="http://schemas.microsoft.com/office/drawing/2014/main" id="{0BEB27BE-B05E-439F-A3A5-27FDDA78E9DC}"/>
              </a:ext>
            </a:extLst>
          </p:cNvPr>
          <p:cNvSpPr/>
          <p:nvPr/>
        </p:nvSpPr>
        <p:spPr>
          <a:xfrm>
            <a:off x="6937830" y="1343861"/>
            <a:ext cx="46445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b="1" u="sng" dirty="0">
                <a:solidFill>
                  <a:schemeClr val="accent1">
                    <a:lumMod val="75000"/>
                  </a:schemeClr>
                </a:solidFill>
              </a:rPr>
              <a:t>Мотив</a:t>
            </a:r>
            <a:r>
              <a:rPr lang="sr-Cyrl-RS" sz="2400" dirty="0">
                <a:solidFill>
                  <a:schemeClr val="accent1">
                    <a:lumMod val="75000"/>
                  </a:schemeClr>
                </a:solidFill>
              </a:rPr>
              <a:t>: Снови.</a:t>
            </a:r>
          </a:p>
          <a:p>
            <a:r>
              <a:rPr lang="sr-Cyrl-RS" sz="2400" b="1" u="sng" dirty="0">
                <a:solidFill>
                  <a:schemeClr val="accent1">
                    <a:lumMod val="75000"/>
                  </a:schemeClr>
                </a:solidFill>
              </a:rPr>
              <a:t>Строфа:</a:t>
            </a:r>
            <a:r>
              <a:rPr lang="sr-Cyrl-R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Cyrl-RS" sz="2400" dirty="0">
                <a:solidFill>
                  <a:schemeClr val="accent1">
                    <a:lumMod val="75000"/>
                  </a:schemeClr>
                </a:solidFill>
              </a:rPr>
              <a:t>4 стиха у строфи,</a:t>
            </a:r>
            <a:r>
              <a:rPr lang="sr-Cyrl-R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Cyrl-RS" sz="2400" dirty="0">
                <a:solidFill>
                  <a:schemeClr val="accent1">
                    <a:lumMod val="75000"/>
                  </a:schemeClr>
                </a:solidFill>
              </a:rPr>
              <a:t>песма има шест строфа.</a:t>
            </a:r>
          </a:p>
          <a:p>
            <a:r>
              <a:rPr lang="sr-Cyrl-RS" sz="2400" b="1" u="sng" dirty="0">
                <a:solidFill>
                  <a:schemeClr val="accent1">
                    <a:lumMod val="75000"/>
                  </a:schemeClr>
                </a:solidFill>
              </a:rPr>
              <a:t>Стих: </a:t>
            </a:r>
            <a:r>
              <a:rPr lang="sr-Cyrl-R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Cyrl-RS" sz="2400" dirty="0">
                <a:solidFill>
                  <a:schemeClr val="accent1">
                    <a:lumMod val="75000"/>
                  </a:schemeClr>
                </a:solidFill>
              </a:rPr>
              <a:t>песма има 24 стиха. Римују се први и трећи; други и четврти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Cyrl-RS" sz="2400" dirty="0">
                <a:solidFill>
                  <a:schemeClr val="accent1">
                    <a:lumMod val="75000"/>
                  </a:schemeClr>
                </a:solidFill>
              </a:rPr>
              <a:t>стих.</a:t>
            </a:r>
          </a:p>
        </p:txBody>
      </p:sp>
      <p:sp>
        <p:nvSpPr>
          <p:cNvPr id="6" name="Pravougaonik 5">
            <a:extLst>
              <a:ext uri="{FF2B5EF4-FFF2-40B4-BE49-F238E27FC236}">
                <a16:creationId xmlns:a16="http://schemas.microsoft.com/office/drawing/2014/main" id="{87B13E26-322E-4F84-A6E8-F561862E9881}"/>
              </a:ext>
            </a:extLst>
          </p:cNvPr>
          <p:cNvSpPr/>
          <p:nvPr/>
        </p:nvSpPr>
        <p:spPr>
          <a:xfrm>
            <a:off x="8011884" y="4087230"/>
            <a:ext cx="27432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Aл' се небо </a:t>
            </a:r>
            <a:r>
              <a:rPr lang="ru-RU" sz="2000" b="1" dirty="0">
                <a:solidFill>
                  <a:srgbClr val="FF0000"/>
                </a:solidFill>
              </a:rPr>
              <a:t>осмеива,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Ал' се река </a:t>
            </a:r>
            <a:r>
              <a:rPr lang="ru-RU" sz="2000" b="1" dirty="0">
                <a:solidFill>
                  <a:schemeClr val="accent2"/>
                </a:solidFill>
              </a:rPr>
              <a:t>плави,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А рибарче у чун </a:t>
            </a:r>
            <a:r>
              <a:rPr lang="ru-RU" sz="2000" b="1" dirty="0">
                <a:solidFill>
                  <a:srgbClr val="FF0000"/>
                </a:solidFill>
              </a:rPr>
              <a:t>снива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Јасно кô на </a:t>
            </a:r>
            <a:r>
              <a:rPr lang="ru-RU" sz="2000" b="1" dirty="0">
                <a:solidFill>
                  <a:schemeClr val="accent2"/>
                </a:solidFill>
              </a:rPr>
              <a:t>јави.</a:t>
            </a:r>
          </a:p>
        </p:txBody>
      </p:sp>
      <p:sp>
        <p:nvSpPr>
          <p:cNvPr id="7" name="Čuvar mesta za podnožje 6">
            <a:extLst>
              <a:ext uri="{FF2B5EF4-FFF2-40B4-BE49-F238E27FC236}">
                <a16:creationId xmlns:a16="http://schemas.microsoft.com/office/drawing/2014/main" id="{99804C10-A496-4B3B-9C9D-1F0CC3875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 " Краљ Петар II  Карађорђевић"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0029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ugaonik 6">
            <a:extLst>
              <a:ext uri="{FF2B5EF4-FFF2-40B4-BE49-F238E27FC236}">
                <a16:creationId xmlns:a16="http://schemas.microsoft.com/office/drawing/2014/main" id="{236F5A10-8928-4363-B77B-796AC9F60348}"/>
              </a:ext>
            </a:extLst>
          </p:cNvPr>
          <p:cNvSpPr/>
          <p:nvPr/>
        </p:nvSpPr>
        <p:spPr>
          <a:xfrm>
            <a:off x="3128554" y="-188685"/>
            <a:ext cx="5209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r-Cyrl-RS" sz="5400" b="1" dirty="0">
                <a:ln/>
                <a:solidFill>
                  <a:srgbClr val="002060"/>
                </a:solidFill>
              </a:rPr>
              <a:t>Анализа песме:</a:t>
            </a:r>
          </a:p>
          <a:p>
            <a:pPr algn="ctr"/>
            <a:r>
              <a:rPr lang="sr-Cyrl-RS" sz="5400" b="1" cap="none" spc="0" dirty="0">
                <a:ln/>
                <a:solidFill>
                  <a:srgbClr val="002060"/>
                </a:solidFill>
                <a:effectLst/>
              </a:rPr>
              <a:t>Разговор о песми</a:t>
            </a:r>
            <a:endParaRPr lang="sr-Latn-RS" sz="5400" b="1" cap="none" spc="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30A15AF8-AE87-4997-9064-AB289322A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 " Краљ Петар II  Карађорђевић"</a:t>
            </a:r>
            <a:endParaRPr lang="sr-Latn-RS"/>
          </a:p>
        </p:txBody>
      </p:sp>
      <p:sp>
        <p:nvSpPr>
          <p:cNvPr id="4" name="Pravougaonik 3">
            <a:extLst>
              <a:ext uri="{FF2B5EF4-FFF2-40B4-BE49-F238E27FC236}">
                <a16:creationId xmlns:a16="http://schemas.microsoft.com/office/drawing/2014/main" id="{46C57E6C-530B-4136-8243-1457D27FA6F1}"/>
              </a:ext>
            </a:extLst>
          </p:cNvPr>
          <p:cNvSpPr/>
          <p:nvPr/>
        </p:nvSpPr>
        <p:spPr>
          <a:xfrm>
            <a:off x="552211" y="2093397"/>
            <a:ext cx="4043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Да ли може небо да се осмехива? </a:t>
            </a:r>
            <a:endParaRPr lang="sr-Latn-RS" sz="2000" b="1" dirty="0"/>
          </a:p>
        </p:txBody>
      </p:sp>
      <p:sp>
        <p:nvSpPr>
          <p:cNvPr id="5" name="Pravougaonik 4">
            <a:extLst>
              <a:ext uri="{FF2B5EF4-FFF2-40B4-BE49-F238E27FC236}">
                <a16:creationId xmlns:a16="http://schemas.microsoft.com/office/drawing/2014/main" id="{9A233078-725F-4900-A8C8-FD318E53AAE9}"/>
              </a:ext>
            </a:extLst>
          </p:cNvPr>
          <p:cNvSpPr/>
          <p:nvPr/>
        </p:nvSpPr>
        <p:spPr>
          <a:xfrm>
            <a:off x="4960061" y="2093397"/>
            <a:ext cx="30281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Ко може да се осмехива?</a:t>
            </a:r>
            <a:endParaRPr lang="sr-Latn-RS" sz="2000" b="1" dirty="0"/>
          </a:p>
        </p:txBody>
      </p:sp>
      <p:sp>
        <p:nvSpPr>
          <p:cNvPr id="6" name="Pravougaonik 5">
            <a:extLst>
              <a:ext uri="{FF2B5EF4-FFF2-40B4-BE49-F238E27FC236}">
                <a16:creationId xmlns:a16="http://schemas.microsoft.com/office/drawing/2014/main" id="{1F5DBA5A-4E48-410F-B1E2-D63A6CD584FD}"/>
              </a:ext>
            </a:extLst>
          </p:cNvPr>
          <p:cNvSpPr/>
          <p:nvPr/>
        </p:nvSpPr>
        <p:spPr>
          <a:xfrm>
            <a:off x="8476695" y="2145784"/>
            <a:ext cx="28478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Где се налази рибарче? </a:t>
            </a:r>
            <a:endParaRPr lang="sr-Latn-RS" sz="2000" b="1" dirty="0">
              <a:solidFill>
                <a:srgbClr val="002060"/>
              </a:solidFill>
            </a:endParaRPr>
          </a:p>
        </p:txBody>
      </p:sp>
      <p:sp>
        <p:nvSpPr>
          <p:cNvPr id="8" name="Pravougaonik 7">
            <a:extLst>
              <a:ext uri="{FF2B5EF4-FFF2-40B4-BE49-F238E27FC236}">
                <a16:creationId xmlns:a16="http://schemas.microsoft.com/office/drawing/2014/main" id="{C4348DA2-6CE1-4760-A7E7-0D7A24051704}"/>
              </a:ext>
            </a:extLst>
          </p:cNvPr>
          <p:cNvSpPr/>
          <p:nvPr/>
        </p:nvSpPr>
        <p:spPr>
          <a:xfrm>
            <a:off x="552211" y="2710861"/>
            <a:ext cx="24336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Шта рибарче сања? </a:t>
            </a:r>
            <a:endParaRPr lang="sr-Latn-RS" sz="2000" b="1" dirty="0"/>
          </a:p>
        </p:txBody>
      </p:sp>
      <p:sp>
        <p:nvSpPr>
          <p:cNvPr id="9" name="Pravougaonik 8">
            <a:extLst>
              <a:ext uri="{FF2B5EF4-FFF2-40B4-BE49-F238E27FC236}">
                <a16:creationId xmlns:a16="http://schemas.microsoft.com/office/drawing/2014/main" id="{AA1310A6-CB94-4818-93CC-FB1A55E190A7}"/>
              </a:ext>
            </a:extLst>
          </p:cNvPr>
          <p:cNvSpPr/>
          <p:nvPr/>
        </p:nvSpPr>
        <p:spPr>
          <a:xfrm>
            <a:off x="3250256" y="2633910"/>
            <a:ext cx="28739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У чему рибарче ужива? </a:t>
            </a:r>
            <a:endParaRPr lang="sr-Latn-RS" sz="2000" b="1" dirty="0"/>
          </a:p>
        </p:txBody>
      </p:sp>
      <p:sp>
        <p:nvSpPr>
          <p:cNvPr id="10" name="Pravougaonik 9">
            <a:extLst>
              <a:ext uri="{FF2B5EF4-FFF2-40B4-BE49-F238E27FC236}">
                <a16:creationId xmlns:a16="http://schemas.microsoft.com/office/drawing/2014/main" id="{77099802-85F8-426F-A260-341CD06262F1}"/>
              </a:ext>
            </a:extLst>
          </p:cNvPr>
          <p:cNvSpPr/>
          <p:nvPr/>
        </p:nvSpPr>
        <p:spPr>
          <a:xfrm>
            <a:off x="6931004" y="2727905"/>
            <a:ext cx="3243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Како се обраћа жеравици? </a:t>
            </a:r>
            <a:endParaRPr lang="sr-Latn-RS" sz="2000" b="1" dirty="0"/>
          </a:p>
        </p:txBody>
      </p:sp>
      <p:sp>
        <p:nvSpPr>
          <p:cNvPr id="11" name="Pravougaonik 10">
            <a:extLst>
              <a:ext uri="{FF2B5EF4-FFF2-40B4-BE49-F238E27FC236}">
                <a16:creationId xmlns:a16="http://schemas.microsoft.com/office/drawing/2014/main" id="{C18E2BE3-ECC3-4788-8B08-75FD49A18D87}"/>
              </a:ext>
            </a:extLst>
          </p:cNvPr>
          <p:cNvSpPr/>
          <p:nvPr/>
        </p:nvSpPr>
        <p:spPr>
          <a:xfrm>
            <a:off x="1256799" y="3510778"/>
            <a:ext cx="32948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Зашто му је срце заиграло? </a:t>
            </a:r>
            <a:endParaRPr lang="sr-Latn-RS" sz="2000" b="1" dirty="0"/>
          </a:p>
        </p:txBody>
      </p:sp>
      <p:sp>
        <p:nvSpPr>
          <p:cNvPr id="12" name="Pravougaonik 11">
            <a:extLst>
              <a:ext uri="{FF2B5EF4-FFF2-40B4-BE49-F238E27FC236}">
                <a16:creationId xmlns:a16="http://schemas.microsoft.com/office/drawing/2014/main" id="{B5EB4649-3E5D-4FE3-AF26-6022F56B2B6B}"/>
              </a:ext>
            </a:extLst>
          </p:cNvPr>
          <p:cNvSpPr/>
          <p:nvPr/>
        </p:nvSpPr>
        <p:spPr>
          <a:xfrm>
            <a:off x="5447503" y="3395149"/>
            <a:ext cx="39072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Како се обраћа уловљеној риби? </a:t>
            </a:r>
            <a:endParaRPr lang="sr-Latn-RS" sz="2000" b="1" dirty="0"/>
          </a:p>
        </p:txBody>
      </p:sp>
      <p:sp>
        <p:nvSpPr>
          <p:cNvPr id="13" name="Pravougaonik 12">
            <a:extLst>
              <a:ext uri="{FF2B5EF4-FFF2-40B4-BE49-F238E27FC236}">
                <a16:creationId xmlns:a16="http://schemas.microsoft.com/office/drawing/2014/main" id="{2EDB4E77-FFCA-4A16-893A-98205A54CFFE}"/>
              </a:ext>
            </a:extLst>
          </p:cNvPr>
          <p:cNvSpPr/>
          <p:nvPr/>
        </p:nvSpPr>
        <p:spPr>
          <a:xfrm>
            <a:off x="7664923" y="4003087"/>
            <a:ext cx="31680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Чему се радовао и надао? </a:t>
            </a:r>
            <a:endParaRPr lang="sr-Latn-RS" sz="2000" b="1" dirty="0"/>
          </a:p>
        </p:txBody>
      </p:sp>
      <p:sp>
        <p:nvSpPr>
          <p:cNvPr id="14" name="Pravougaonik 13">
            <a:extLst>
              <a:ext uri="{FF2B5EF4-FFF2-40B4-BE49-F238E27FC236}">
                <a16:creationId xmlns:a16="http://schemas.microsoft.com/office/drawing/2014/main" id="{2AA0E66D-9166-4D14-BDE1-1F75E88F05D7}"/>
              </a:ext>
            </a:extLst>
          </p:cNvPr>
          <p:cNvSpPr/>
          <p:nvPr/>
        </p:nvSpPr>
        <p:spPr>
          <a:xfrm>
            <a:off x="968867" y="4157400"/>
            <a:ext cx="38706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Зашто песник користи три тачке?</a:t>
            </a:r>
            <a:endParaRPr lang="sr-Latn-RS" sz="2000" b="1" dirty="0"/>
          </a:p>
        </p:txBody>
      </p:sp>
      <p:sp>
        <p:nvSpPr>
          <p:cNvPr id="15" name="Pravougaonik 14">
            <a:extLst>
              <a:ext uri="{FF2B5EF4-FFF2-40B4-BE49-F238E27FC236}">
                <a16:creationId xmlns:a16="http://schemas.microsoft.com/office/drawing/2014/main" id="{5EFC299E-BDC9-486B-A613-BD46286B5132}"/>
              </a:ext>
            </a:extLst>
          </p:cNvPr>
          <p:cNvSpPr/>
          <p:nvPr/>
        </p:nvSpPr>
        <p:spPr>
          <a:xfrm>
            <a:off x="5009787" y="4617714"/>
            <a:ext cx="47826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Шта се догодило када се чамац љуљнуо?</a:t>
            </a:r>
            <a:endParaRPr lang="sr-Latn-RS" sz="2000" b="1" dirty="0"/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35742F0A-624E-4968-9C89-133B0FD8F9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06" y="4715264"/>
            <a:ext cx="3558589" cy="194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20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/>
      <p:bldP spid="9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kvir za tekst 2">
            <a:extLst>
              <a:ext uri="{FF2B5EF4-FFF2-40B4-BE49-F238E27FC236}">
                <a16:creationId xmlns:a16="http://schemas.microsoft.com/office/drawing/2014/main" id="{39C00401-2997-44CC-985E-8291D7231361}"/>
              </a:ext>
            </a:extLst>
          </p:cNvPr>
          <p:cNvSpPr txBox="1"/>
          <p:nvPr/>
        </p:nvSpPr>
        <p:spPr>
          <a:xfrm>
            <a:off x="957943" y="217715"/>
            <a:ext cx="44558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Напиши у свеску правилно дате речи.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 ал' – али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 стек'о – _______________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 осме'ива – _______________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 пек'о – ________________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 к'о – ____________________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 мор'о – ________________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 'итнуо – _________________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 би' – __________________</a:t>
            </a:r>
            <a:endParaRPr lang="sr-Latn-RS" sz="2400" b="1" dirty="0">
              <a:solidFill>
                <a:srgbClr val="002060"/>
              </a:solidFill>
            </a:endParaRPr>
          </a:p>
        </p:txBody>
      </p:sp>
      <p:sp>
        <p:nvSpPr>
          <p:cNvPr id="4" name="Pravougaonik 3">
            <a:extLst>
              <a:ext uri="{FF2B5EF4-FFF2-40B4-BE49-F238E27FC236}">
                <a16:creationId xmlns:a16="http://schemas.microsoft.com/office/drawing/2014/main" id="{EA9F6F27-D109-40A4-BEFE-00F8A32D1AA3}"/>
              </a:ext>
            </a:extLst>
          </p:cNvPr>
          <p:cNvSpPr/>
          <p:nvPr/>
        </p:nvSpPr>
        <p:spPr>
          <a:xfrm>
            <a:off x="5225142" y="1138535"/>
            <a:ext cx="68362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2. Напиши основно значење речи која означава нешто умањено.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а) рибарче – рибар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в) рибица – ______________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б) удичица – _______________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г) санак – ________________ </a:t>
            </a:r>
            <a:endParaRPr lang="sr-Latn-RS" sz="2400" b="1" dirty="0">
              <a:solidFill>
                <a:srgbClr val="002060"/>
              </a:solidFill>
            </a:endParaRPr>
          </a:p>
        </p:txBody>
      </p:sp>
      <p:sp>
        <p:nvSpPr>
          <p:cNvPr id="5" name="Pravougaonik 4">
            <a:extLst>
              <a:ext uri="{FF2B5EF4-FFF2-40B4-BE49-F238E27FC236}">
                <a16:creationId xmlns:a16="http://schemas.microsoft.com/office/drawing/2014/main" id="{7D1218B2-E4A5-4AD7-9A23-AA35BD058F69}"/>
              </a:ext>
            </a:extLst>
          </p:cNvPr>
          <p:cNvSpPr/>
          <p:nvPr/>
        </p:nvSpPr>
        <p:spPr>
          <a:xfrm>
            <a:off x="1683657" y="4367679"/>
            <a:ext cx="904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/>
          </a:p>
          <a:p>
            <a:r>
              <a:rPr lang="ru-RU" sz="2400" b="1" dirty="0"/>
              <a:t>3. Напиши особине овог рибара: </a:t>
            </a:r>
            <a:r>
              <a:rPr lang="ru-RU" sz="2400" b="1" dirty="0">
                <a:solidFill>
                  <a:srgbClr val="002060"/>
                </a:solidFill>
              </a:rPr>
              <a:t>__________________</a:t>
            </a:r>
            <a:endParaRPr lang="sr-Latn-RS" sz="2400" b="1" dirty="0">
              <a:solidFill>
                <a:srgbClr val="002060"/>
              </a:solidFill>
            </a:endParaRPr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2A34D5E7-AB8D-4FAB-B73F-9AD6457D7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 " Краљ Петар II  Карађорђевић"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9050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>
            <a:extLst>
              <a:ext uri="{FF2B5EF4-FFF2-40B4-BE49-F238E27FC236}">
                <a16:creationId xmlns:a16="http://schemas.microsoft.com/office/drawing/2014/main" id="{8FC54467-D688-4484-A10A-B50B8C73FCA7}"/>
              </a:ext>
            </a:extLst>
          </p:cNvPr>
          <p:cNvSpPr/>
          <p:nvPr/>
        </p:nvSpPr>
        <p:spPr>
          <a:xfrm>
            <a:off x="388466" y="290774"/>
            <a:ext cx="73002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4. Издвој,  у табелу, из песме све именице и глаголе. </a:t>
            </a:r>
            <a:endParaRPr lang="sr-Latn-RS" sz="2400" b="1" dirty="0"/>
          </a:p>
        </p:txBody>
      </p:sp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7E8DCC8C-C99C-4F99-B115-487E360F71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476925"/>
              </p:ext>
            </p:extLst>
          </p:nvPr>
        </p:nvGraphicFramePr>
        <p:xfrm>
          <a:off x="290285" y="961090"/>
          <a:ext cx="8128000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0533588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9457545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/>
                          </a:solidFill>
                        </a:rPr>
                        <a:t>ИМЕНИЦЕ</a:t>
                      </a:r>
                      <a:endParaRPr lang="sr-Latn-R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/>
                          </a:solidFill>
                        </a:rPr>
                        <a:t> ГЛАГОЛИ</a:t>
                      </a:r>
                      <a:endParaRPr lang="sr-Latn-R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4950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r-Cyrl-RS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  <a:p>
                      <a:endParaRPr lang="sr-Cyrl-RS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  <a:p>
                      <a:endParaRPr lang="sr-Cyrl-RS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  <a:p>
                      <a:endParaRPr lang="sr-Cyrl-RS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  <a:p>
                      <a:endParaRPr lang="sr-Latn-RS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r-Latn-RS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7376233"/>
                  </a:ext>
                </a:extLst>
              </a:tr>
            </a:tbl>
          </a:graphicData>
        </a:graphic>
      </p:graphicFrame>
      <p:pic>
        <p:nvPicPr>
          <p:cNvPr id="9" name="Slika 8">
            <a:extLst>
              <a:ext uri="{FF2B5EF4-FFF2-40B4-BE49-F238E27FC236}">
                <a16:creationId xmlns:a16="http://schemas.microsoft.com/office/drawing/2014/main" id="{18E7899E-C0F5-448A-9EFB-ED546CB16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5" y="4063030"/>
            <a:ext cx="474345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Čuvar mesta za podnožje 9">
            <a:extLst>
              <a:ext uri="{FF2B5EF4-FFF2-40B4-BE49-F238E27FC236}">
                <a16:creationId xmlns:a16="http://schemas.microsoft.com/office/drawing/2014/main" id="{2F3086B6-4725-482E-9ED1-0B67E91EE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 " Краљ Петар II  Карађорђевић"</a:t>
            </a:r>
            <a:endParaRPr lang="sr-Latn-RS"/>
          </a:p>
        </p:txBody>
      </p:sp>
      <p:sp>
        <p:nvSpPr>
          <p:cNvPr id="3" name="Okvir za tekst 2">
            <a:extLst>
              <a:ext uri="{FF2B5EF4-FFF2-40B4-BE49-F238E27FC236}">
                <a16:creationId xmlns:a16="http://schemas.microsoft.com/office/drawing/2014/main" id="{95839341-9FE7-4F85-AFDA-9F6380C13974}"/>
              </a:ext>
            </a:extLst>
          </p:cNvPr>
          <p:cNvSpPr txBox="1"/>
          <p:nvPr/>
        </p:nvSpPr>
        <p:spPr>
          <a:xfrm>
            <a:off x="5164427" y="3401310"/>
            <a:ext cx="56151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/>
              <a:t>5. Да поновимо. </a:t>
            </a:r>
          </a:p>
          <a:p>
            <a:r>
              <a:rPr lang="ru-RU" sz="2000" b="1" dirty="0"/>
              <a:t>Иди на дати линк и одиграј квиз. Забави се!</a:t>
            </a:r>
          </a:p>
          <a:p>
            <a:r>
              <a:rPr lang="sr-Cyrl-RS" sz="2000" b="1" dirty="0"/>
              <a:t>   </a:t>
            </a:r>
            <a:r>
              <a:rPr lang="sr-Cyrl-RS" sz="2000" b="1" dirty="0">
                <a:hlinkClick r:id="rId4"/>
              </a:rPr>
              <a:t>"Циц" квиз</a:t>
            </a:r>
            <a:endParaRPr lang="sr-Latn-RS" sz="2000" b="1" dirty="0"/>
          </a:p>
        </p:txBody>
      </p:sp>
      <p:sp>
        <p:nvSpPr>
          <p:cNvPr id="7" name="Okvir za tekst 6">
            <a:extLst>
              <a:ext uri="{FF2B5EF4-FFF2-40B4-BE49-F238E27FC236}">
                <a16:creationId xmlns:a16="http://schemas.microsoft.com/office/drawing/2014/main" id="{8D1B8E85-7F20-43E8-ACFD-B1EA0E98A93E}"/>
              </a:ext>
            </a:extLst>
          </p:cNvPr>
          <p:cNvSpPr txBox="1"/>
          <p:nvPr/>
        </p:nvSpPr>
        <p:spPr>
          <a:xfrm>
            <a:off x="7508384" y="4626625"/>
            <a:ext cx="3510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/>
              <a:t>Поновити научено и записати своје утиске о часу кликом на линк</a:t>
            </a:r>
          </a:p>
          <a:p>
            <a:r>
              <a:rPr lang="sr-Cyrl-RS" b="1" dirty="0">
                <a:hlinkClick r:id="rId5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Утисци и утврђивање</a:t>
            </a:r>
            <a:endParaRPr lang="sr-Latn-RS" b="1" dirty="0"/>
          </a:p>
        </p:txBody>
      </p:sp>
    </p:spTree>
    <p:extLst>
      <p:ext uri="{BB962C8B-B14F-4D97-AF65-F5344CB8AC3E}">
        <p14:creationId xmlns:p14="http://schemas.microsoft.com/office/powerpoint/2010/main" val="33693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theme/theme1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637</Words>
  <Application>Microsoft Office PowerPoint</Application>
  <PresentationFormat>Široki ekran</PresentationFormat>
  <Paragraphs>100</Paragraphs>
  <Slides>10</Slides>
  <Notes>0</Notes>
  <HiddenSlides>0</HiddenSlides>
  <MMClips>1</MMClips>
  <ScaleCrop>false</ScaleCrop>
  <HeadingPairs>
    <vt:vector size="6" baseType="variant">
      <vt:variant>
        <vt:lpstr>Korišćeni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Дупало Мирјана</dc:creator>
  <cp:lastModifiedBy>Дупало Мирјана</cp:lastModifiedBy>
  <cp:revision>34</cp:revision>
  <dcterms:created xsi:type="dcterms:W3CDTF">2020-05-09T17:34:05Z</dcterms:created>
  <dcterms:modified xsi:type="dcterms:W3CDTF">2020-05-26T18:50:51Z</dcterms:modified>
</cp:coreProperties>
</file>